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ismo-am.it/elenchi-%20registri/operatori_valute_virtuali/dettaglio_elenc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5"/>
          <p:cNvPicPr/>
          <p:nvPr/>
        </p:nvPicPr>
        <p:blipFill>
          <a:blip r:embed="rId2"/>
          <a:stretch/>
        </p:blipFill>
        <p:spPr>
          <a:xfrm>
            <a:off x="1728000" y="0"/>
            <a:ext cx="9143640" cy="68572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929600" y="1391760"/>
            <a:ext cx="7925760" cy="2401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3000" lnSpcReduction="20000"/>
          </a:bodyPr>
          <a:lstStyle/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it-IT" sz="2910" b="1" strike="noStrike" spc="-1" dirty="0">
                <a:solidFill>
                  <a:srgbClr val="FFFFFF"/>
                </a:solidFill>
                <a:latin typeface="Arial"/>
              </a:rPr>
              <a:t>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3270" b="1" strike="noStrike" spc="-1" dirty="0">
                <a:solidFill>
                  <a:srgbClr val="FFFFFF"/>
                </a:solidFill>
                <a:latin typeface="Arial"/>
              </a:rPr>
              <a:t>FINANZA INTERNAZIONALE</a:t>
            </a:r>
            <a:r>
              <a:rPr dirty="0"/>
              <a:t/>
            </a:r>
            <a:br>
              <a:rPr dirty="0"/>
            </a:br>
            <a:r>
              <a:rPr lang="it-IT" sz="3270" b="1" strike="noStrike" spc="-1" dirty="0">
                <a:solidFill>
                  <a:srgbClr val="FFFFFF"/>
                </a:solidFill>
                <a:latin typeface="Arial"/>
              </a:rPr>
              <a:t>STRATEGIE INNOVATIVE PER LE </a:t>
            </a:r>
            <a:r>
              <a:rPr lang="it-IT" sz="3270" b="1" strike="noStrike" spc="-1" dirty="0" smtClean="0">
                <a:solidFill>
                  <a:srgbClr val="FFFFFF"/>
                </a:solidFill>
                <a:latin typeface="Arial"/>
              </a:rPr>
              <a:t>PMI L’ACCESSO </a:t>
            </a:r>
            <a:r>
              <a:rPr lang="it-IT" sz="3270" b="1" strike="noStrike" spc="-1" dirty="0">
                <a:solidFill>
                  <a:srgbClr val="FFFFFF"/>
                </a:solidFill>
                <a:latin typeface="Arial"/>
              </a:rPr>
              <a:t>AL CREDITO SUL MERCATO </a:t>
            </a:r>
            <a:r>
              <a:rPr lang="it-IT" sz="3270" b="1" strike="noStrike" spc="-1" dirty="0" smtClean="0">
                <a:solidFill>
                  <a:srgbClr val="FFFFFF"/>
                </a:solidFill>
                <a:latin typeface="Arial"/>
              </a:rPr>
              <a:t>GLOBALE</a:t>
            </a:r>
          </a:p>
          <a:p>
            <a:pPr algn="ctr">
              <a:lnSpc>
                <a:spcPct val="90000"/>
              </a:lnSpc>
            </a:pPr>
            <a:r>
              <a:rPr lang="it-IT" sz="3270" b="1" spc="-1" dirty="0" smtClean="0">
                <a:solidFill>
                  <a:srgbClr val="FFFFFF"/>
                </a:solidFill>
                <a:latin typeface="Arial"/>
              </a:rPr>
              <a:t>ANCHE MEDIANTE CESSIONE DI CREDITI ILLIQUIDI</a:t>
            </a:r>
            <a:endParaRPr lang="it-IT" sz="3270" b="0" strike="noStrike" spc="-1" dirty="0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160000" y="4053600"/>
            <a:ext cx="759492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4950" b="1" strike="noStrike" spc="-1" dirty="0">
                <a:solidFill>
                  <a:srgbClr val="FFFFFF"/>
                </a:solidFill>
                <a:latin typeface="Arial"/>
              </a:rPr>
              <a:t>Self </a:t>
            </a:r>
            <a:r>
              <a:rPr lang="it-IT" sz="4950" b="1" strike="noStrike" spc="-1" dirty="0" err="1">
                <a:solidFill>
                  <a:srgbClr val="FFFFFF"/>
                </a:solidFill>
                <a:latin typeface="Arial"/>
              </a:rPr>
              <a:t>Liquidating</a:t>
            </a:r>
            <a:endParaRPr lang="it-IT" sz="495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4950" b="1" strike="noStrike" spc="-1" dirty="0">
                <a:solidFill>
                  <a:srgbClr val="FFFFFF"/>
                </a:solidFill>
                <a:latin typeface="Arial"/>
              </a:rPr>
              <a:t> Hedge Fund</a:t>
            </a:r>
            <a:endParaRPr lang="it-IT" sz="495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4950" b="1" strike="noStrike" spc="-1" dirty="0" smtClean="0">
                <a:solidFill>
                  <a:srgbClr val="FFFFFF"/>
                </a:solidFill>
                <a:latin typeface="Arial"/>
              </a:rPr>
              <a:t>2024 </a:t>
            </a:r>
            <a:endParaRPr lang="it-IT" sz="49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061000" y="3385080"/>
            <a:ext cx="7821000" cy="3006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400" tIns="20880" rIns="41400" bIns="208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18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 INFORMAZIONI ED ADESIONI:</a:t>
            </a:r>
            <a:endParaRPr lang="it-IT" sz="218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91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endParaRPr lang="it-IT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2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SCRIVI A :                   </a:t>
            </a:r>
            <a:r>
              <a:rPr lang="it-IT" sz="182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</a:rPr>
              <a:t>assetmanagement1eu@gmail.com</a:t>
            </a:r>
            <a:r>
              <a:rPr lang="it-IT" sz="218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it-IT" sz="2180" b="1" strike="noStrike" spc="-1" dirty="0" smtClean="0">
              <a:solidFill>
                <a:srgbClr val="FF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180" b="1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180" b="1" strike="noStrike" spc="-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180" b="1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180" b="1" strike="noStrike" spc="-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18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180" b="0" strike="noStrike" spc="-1" dirty="0"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 descr="LOGO ULT bancor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668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22352"/>
            <a:ext cx="66418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Bancor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Trust </a:t>
            </a:r>
            <a:r>
              <a:rPr kumimoji="0" lang="it-IT" altLang="it-IT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Managment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Sro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Autorizzazione Banca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9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Centrale Repubblica Ceca -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Bancor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Trust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s.r.o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Č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       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9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10773169, se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entaur" panose="02030504050205020304" pitchFamily="18" charset="0"/>
              </a:rPr>
              <a:t>í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dlem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Praha 2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Vinohrady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9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Na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Folimance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2155/15, PS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Č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120 00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9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Autorizzazione OAM organo Vigilanza Banca d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 come Societ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  </a:t>
            </a:r>
          </a:p>
          <a:p>
            <a:pPr marL="0" marR="0" lvl="0" indent="39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in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criptoasset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https://www.organismo-am.it/elenchi- registri/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operatori_valute_virtuali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/dettaglio_elenco.html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234040" y="5660999"/>
            <a:ext cx="2838240" cy="821281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61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OTTENIMENTO DI RATING A DELL’ASSET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226120" y="2507760"/>
            <a:ext cx="2838240" cy="3225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 IMPORTO DI UN PROGETTO ≥ 100ml.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5225400" y="3482640"/>
            <a:ext cx="2838240" cy="3981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PROGETTO  «CREDIBILE» E CERTIFICABILE A SEGUITO DI AUDIT SPECIALISTICO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5223960" y="4592160"/>
            <a:ext cx="2858760" cy="333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RICHIEDENTE STRUTTURATO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440280" y="3008880"/>
            <a:ext cx="4125600" cy="26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E’ UN PROGETTO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(SPV) MEDIANTE </a:t>
            </a: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IL QUALE SI TENTA DI OTTENERE UN </a:t>
            </a:r>
            <a:r>
              <a:rPr lang="it-IT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CREDITO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OBBLIGAZIONARIO CHE POSSA GARANTIRNE LA COPERTURA ESECUTIVA IN UN CERTO NUMERO DI ANNUALITA’ ED A FRONTE DI UNA PERCENTUALE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D’INTERESSE PER IL MERCATO. LA SUB-STRUTTURA DI GARANZIA POTREBBE ANCHE ESSERE COSTITUITA DA CREDITI D’IMPOSTA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O ASSET ILLIQUIDI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6376320" y="292824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7"/>
          <p:cNvSpPr/>
          <p:nvPr/>
        </p:nvSpPr>
        <p:spPr>
          <a:xfrm>
            <a:off x="6396840" y="396468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762480" y="375840"/>
            <a:ext cx="3044880" cy="1622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HEDGE FUND ORDINARIO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5815440" y="1922400"/>
            <a:ext cx="163404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10"/>
          <p:cNvSpPr/>
          <p:nvPr/>
        </p:nvSpPr>
        <p:spPr>
          <a:xfrm>
            <a:off x="8154360" y="2233800"/>
            <a:ext cx="3436560" cy="8708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11"/>
          <p:cNvSpPr/>
          <p:nvPr/>
        </p:nvSpPr>
        <p:spPr>
          <a:xfrm>
            <a:off x="8154360" y="3246480"/>
            <a:ext cx="3436560" cy="8708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8154360" y="4323240"/>
            <a:ext cx="3436560" cy="8708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8154360" y="5346360"/>
            <a:ext cx="3436560" cy="1296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9469080" y="2264040"/>
            <a:ext cx="2121840" cy="8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Costituisce l’importo minimo affinché lo strumento sia posizionabile sul mercato </a:t>
            </a:r>
            <a:r>
              <a:rPr lang="it-IT" sz="1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obbligazionario. </a:t>
            </a:r>
            <a:r>
              <a:rPr lang="it-IT" sz="1000" b="1" u="sng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 sono comunque possibili Mini-Bond per importi minori.</a:t>
            </a:r>
            <a:endParaRPr lang="it-IT" sz="1000" b="1" u="sng" strike="noStrike" spc="-1" dirty="0">
              <a:latin typeface="Arial"/>
            </a:endParaRPr>
          </a:p>
        </p:txBody>
      </p:sp>
      <p:sp>
        <p:nvSpPr>
          <p:cNvPr id="94" name="CustomShape 15"/>
          <p:cNvSpPr/>
          <p:nvPr/>
        </p:nvSpPr>
        <p:spPr>
          <a:xfrm>
            <a:off x="9469080" y="3266640"/>
            <a:ext cx="212184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progetto dovrà superare un audit rigidissimo che ne asseveri la fattibilità in termini oggettivi  e di rendimento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95" name="CustomShape 16"/>
          <p:cNvSpPr/>
          <p:nvPr/>
        </p:nvSpPr>
        <p:spPr>
          <a:xfrm>
            <a:off x="9469080" y="4323240"/>
            <a:ext cx="212184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società richiedente deve possedere la necessaria solidità strutturale ed economica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96" name="CustomShape 17"/>
          <p:cNvSpPr/>
          <p:nvPr/>
        </p:nvSpPr>
        <p:spPr>
          <a:xfrm>
            <a:off x="9361800" y="5425200"/>
            <a:ext cx="2336400" cy="11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somma dei tre fattori determina </a:t>
            </a:r>
            <a:r>
              <a:rPr lang="it-IT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RATING del progetto che costituisce il </a:t>
            </a:r>
            <a:r>
              <a:rPr lang="it-IT" sz="1100" b="1" strike="noStrike" spc="-1">
                <a:solidFill>
                  <a:srgbClr val="000000"/>
                </a:solidFill>
                <a:latin typeface="Calibri"/>
                <a:ea typeface="DejaVu Sans"/>
              </a:rPr>
              <a:t>fulcro dell’intera operazione</a:t>
            </a:r>
            <a:r>
              <a:rPr lang="it-IT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in termini di affidabilità finanziaria dello strumento e quindi di «spendibilità» dello stesso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7" name="CustomShape 18"/>
          <p:cNvSpPr/>
          <p:nvPr/>
        </p:nvSpPr>
        <p:spPr>
          <a:xfrm>
            <a:off x="6360480" y="5092920"/>
            <a:ext cx="568080" cy="54936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98" name="CustomShape 19"/>
          <p:cNvSpPr/>
          <p:nvPr/>
        </p:nvSpPr>
        <p:spPr>
          <a:xfrm rot="16200000">
            <a:off x="3313440" y="1018440"/>
            <a:ext cx="1634040" cy="515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0"/>
          <p:cNvSpPr/>
          <p:nvPr/>
        </p:nvSpPr>
        <p:spPr>
          <a:xfrm>
            <a:off x="1456920" y="2292840"/>
            <a:ext cx="1634040" cy="51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21"/>
          <p:cNvSpPr/>
          <p:nvPr/>
        </p:nvSpPr>
        <p:spPr>
          <a:xfrm>
            <a:off x="4569840" y="838080"/>
            <a:ext cx="4125600" cy="915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CARATTERISTICHE NECESSARIE ALL’OTTENIMENTO DEL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PRESTITO OBBLIGAZIONARIO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855894" y="364735"/>
            <a:ext cx="6270522" cy="62820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HEDGE </a:t>
            </a:r>
            <a:r>
              <a:rPr lang="it-IT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FUND AUTOLIQUIDANTE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429800" y="1671840"/>
            <a:ext cx="3291120" cy="1070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OTTENIMENTO PRESTITO OBBLIGAZIONARIO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(DURATA 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5 </a:t>
            </a: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ANNI)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429800" y="4970352"/>
            <a:ext cx="3291120" cy="14030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150</a:t>
            </a:r>
            <a:r>
              <a:rPr lang="it-IT" sz="3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ml.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NO RECOURS LOAN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700" b="1" spc="-1" dirty="0" smtClean="0">
                <a:latin typeface="Arial"/>
              </a:rPr>
              <a:t>Autoliquidazione attesa 100%</a:t>
            </a:r>
            <a:endParaRPr lang="it-IT" sz="1700" b="1" strike="noStrike" spc="-1" dirty="0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815400" y="1711156"/>
            <a:ext cx="3241080" cy="206264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30</a:t>
            </a:r>
            <a:r>
              <a:rPr lang="it-IT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ml.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b="1" spc="-1" dirty="0" smtClean="0">
                <a:solidFill>
                  <a:srgbClr val="FFFFFF"/>
                </a:solidFill>
                <a:latin typeface="Calibri"/>
              </a:rPr>
              <a:t>Costi attesi di collocamento e Realizzazione P.O.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6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(</a:t>
            </a:r>
            <a:r>
              <a:rPr lang="it-IT" sz="1600" spc="-1" dirty="0" smtClean="0">
                <a:solidFill>
                  <a:srgbClr val="FFFFFF"/>
                </a:solidFill>
                <a:latin typeface="Calibri"/>
                <a:ea typeface="DejaVu Sans"/>
              </a:rPr>
              <a:t>Onorari per gli </a:t>
            </a:r>
            <a:r>
              <a:rPr lang="it-IT" sz="1600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Advisors</a:t>
            </a:r>
            <a:r>
              <a:rPr lang="it-IT" sz="1600" spc="-1" dirty="0" smtClean="0">
                <a:solidFill>
                  <a:srgbClr val="FFFFFF"/>
                </a:solidFill>
                <a:latin typeface="Calibri"/>
                <a:ea typeface="DejaVu Sans"/>
              </a:rPr>
              <a:t> e Professionisti in ogni fase del procedimento</a:t>
            </a:r>
            <a:r>
              <a:rPr lang="it-IT" sz="16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8078040" y="2004660"/>
            <a:ext cx="3203280" cy="18867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400" b="1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Prop</a:t>
            </a:r>
            <a:r>
              <a:rPr lang="it-IT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. 1 -&gt; € 40</a:t>
            </a:r>
            <a:r>
              <a:rPr lang="it-IT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ml</a:t>
            </a:r>
            <a:r>
              <a:rPr lang="it-IT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it-IT" sz="1400" b="1" spc="-1" dirty="0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lang="it-IT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 deposito a Gestione quinquennale con erogazione immediata ai soci del capitale raccolto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600" b="0" strike="noStrike" spc="-1" dirty="0">
                <a:solidFill>
                  <a:srgbClr val="FFFFFF"/>
                </a:solidFill>
                <a:latin typeface="Verdana"/>
                <a:ea typeface="Verdana"/>
              </a:rPr>
              <a:t>¹</a:t>
            </a:r>
            <a:r>
              <a:rPr lang="it-IT" sz="1600" b="0" strike="noStrike" spc="-1" dirty="0">
                <a:solidFill>
                  <a:srgbClr val="FFFFFF"/>
                </a:solidFill>
                <a:latin typeface="Calibri"/>
                <a:ea typeface="Verdana"/>
              </a:rPr>
              <a:t>Trading algoritmico: </a:t>
            </a:r>
            <a:r>
              <a:rPr lang="it-IT" sz="1600" spc="-1" dirty="0" smtClean="0">
                <a:solidFill>
                  <a:srgbClr val="FFFFFF"/>
                </a:solidFill>
                <a:latin typeface="Calibri"/>
                <a:ea typeface="Verdana"/>
              </a:rPr>
              <a:t>36</a:t>
            </a:r>
            <a:r>
              <a:rPr lang="it-IT" sz="1600" b="0" strike="noStrike" spc="-1" dirty="0" smtClean="0">
                <a:solidFill>
                  <a:srgbClr val="FFFFFF"/>
                </a:solidFill>
                <a:latin typeface="Calibri"/>
                <a:ea typeface="Verdana"/>
              </a:rPr>
              <a:t>% </a:t>
            </a:r>
            <a:r>
              <a:rPr lang="it-IT" sz="1600" b="0" strike="noStrike" spc="-1" dirty="0">
                <a:solidFill>
                  <a:srgbClr val="FFFFFF"/>
                </a:solidFill>
                <a:latin typeface="Calibri"/>
                <a:ea typeface="Verdana"/>
              </a:rPr>
              <a:t>annuo composto (rischio Ø) che genera nel periodo di durata la </a:t>
            </a:r>
            <a:r>
              <a:rPr lang="it-IT" sz="1600" b="1" strike="noStrike" spc="-1" dirty="0" smtClean="0">
                <a:solidFill>
                  <a:srgbClr val="FFFFFF"/>
                </a:solidFill>
                <a:latin typeface="Calibri"/>
                <a:ea typeface="Verdana"/>
              </a:rPr>
              <a:t>AUTOLIQUIDAZIONE attesa  60% </a:t>
            </a:r>
            <a:r>
              <a:rPr lang="it-IT" sz="1600" b="1" strike="noStrike" spc="-1" dirty="0">
                <a:solidFill>
                  <a:srgbClr val="FFFFFF"/>
                </a:solidFill>
                <a:latin typeface="Calibri"/>
                <a:ea typeface="Verdana"/>
              </a:rPr>
              <a:t>(restituzione del </a:t>
            </a:r>
            <a:r>
              <a:rPr lang="it-IT" sz="1600" b="1" strike="noStrike" spc="-1" dirty="0" smtClean="0">
                <a:solidFill>
                  <a:srgbClr val="FFFFFF"/>
                </a:solidFill>
                <a:latin typeface="Calibri"/>
                <a:ea typeface="Verdana"/>
              </a:rPr>
              <a:t>prestito 40%)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4957920" y="3414960"/>
            <a:ext cx="2203920" cy="9532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ESEMPIO: 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250</a:t>
            </a:r>
            <a:r>
              <a:rPr lang="it-IT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ML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5258520" y="1198440"/>
            <a:ext cx="163404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8"/>
          <p:cNvSpPr/>
          <p:nvPr/>
        </p:nvSpPr>
        <p:spPr>
          <a:xfrm>
            <a:off x="5258520" y="2881800"/>
            <a:ext cx="163404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9"/>
          <p:cNvSpPr/>
          <p:nvPr/>
        </p:nvSpPr>
        <p:spPr>
          <a:xfrm>
            <a:off x="5591160" y="4560480"/>
            <a:ext cx="93780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0"/>
          <p:cNvSpPr/>
          <p:nvPr/>
        </p:nvSpPr>
        <p:spPr>
          <a:xfrm rot="5400000">
            <a:off x="3961440" y="3720960"/>
            <a:ext cx="93780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1"/>
          <p:cNvSpPr/>
          <p:nvPr/>
        </p:nvSpPr>
        <p:spPr>
          <a:xfrm rot="16200000">
            <a:off x="7236720" y="3721680"/>
            <a:ext cx="93780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2"/>
          <p:cNvSpPr/>
          <p:nvPr/>
        </p:nvSpPr>
        <p:spPr>
          <a:xfrm>
            <a:off x="528480" y="6381360"/>
            <a:ext cx="1013904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¹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TRATTANDOSI DI UN MECCANISMO DI PROPRIETA’ ESCLUSIVA I REPORT STORICI SONO POSTI IN VISIONE AL SOLO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Verdana"/>
              </a:rPr>
              <a:t>PROMITTENTE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DIVENUTO SOCIO DEL FONDO 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840240" y="3961592"/>
            <a:ext cx="3241080" cy="21578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30</a:t>
            </a:r>
            <a:r>
              <a:rPr lang="it-IT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ml.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b="1" spc="-1" dirty="0" smtClean="0">
                <a:solidFill>
                  <a:srgbClr val="FFFFFF"/>
                </a:solidFill>
                <a:latin typeface="Calibri"/>
              </a:rPr>
              <a:t>Cedole annuali di interesse sul prestito obbligazionario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6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(</a:t>
            </a:r>
            <a:r>
              <a:rPr lang="it-IT" sz="1600" spc="-1" dirty="0" smtClean="0">
                <a:solidFill>
                  <a:srgbClr val="FFFFFF"/>
                </a:solidFill>
                <a:latin typeface="Calibri"/>
                <a:ea typeface="DejaVu Sans"/>
              </a:rPr>
              <a:t>Consigliato pagamento in via anticipata onde stimolare il mercato dei creditori e ridurre il tasso di interesse)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8079405" y="4024980"/>
            <a:ext cx="3203280" cy="18867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400" b="1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Prop</a:t>
            </a:r>
            <a:r>
              <a:rPr lang="it-IT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. 2 -&gt;  € 150</a:t>
            </a:r>
            <a:r>
              <a:rPr lang="it-IT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ml. </a:t>
            </a:r>
            <a:r>
              <a:rPr lang="it-IT" sz="1400" b="1" spc="-1" dirty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it-IT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gestion</a:t>
            </a:r>
            <a:r>
              <a:rPr lang="it-IT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 40 settimane con erogazione posticipata ai soci del capitale raccolto 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pc="-1" dirty="0" smtClean="0">
                <a:solidFill>
                  <a:srgbClr val="FFFFFF"/>
                </a:solidFill>
                <a:latin typeface="Calibri"/>
                <a:ea typeface="Verdana"/>
              </a:rPr>
              <a:t>Gestione Quinquennale ad Alto Rendimento </a:t>
            </a:r>
            <a:r>
              <a:rPr lang="it-IT" spc="-1" dirty="0">
                <a:solidFill>
                  <a:srgbClr val="FFFFFF"/>
                </a:solidFill>
                <a:latin typeface="Calibri"/>
                <a:ea typeface="Verdana"/>
              </a:rPr>
              <a:t>(Vedi </a:t>
            </a:r>
            <a:r>
              <a:rPr lang="it-IT" sz="1100" spc="-1" dirty="0">
                <a:solidFill>
                  <a:srgbClr val="FFFFFF"/>
                </a:solidFill>
                <a:latin typeface="Calibri"/>
                <a:ea typeface="Verdana"/>
              </a:rPr>
              <a:t>https://www.ncbancortrust.com/wp-content/uploads/2023/02/features_and_benefits_of_bullet_trading_2-1.pdf  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2" name="Freccia a sinistra 1"/>
          <p:cNvSpPr/>
          <p:nvPr/>
        </p:nvSpPr>
        <p:spPr>
          <a:xfrm>
            <a:off x="7720920" y="5341545"/>
            <a:ext cx="357120" cy="362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417720" y="612000"/>
            <a:ext cx="3999240" cy="118548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HEDGE FUND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145520" y="618480"/>
            <a:ext cx="3999240" cy="118548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Self Liquidating</a:t>
            </a:r>
            <a:endParaRPr lang="it-IT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HEDGE FUND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5395320" y="849600"/>
            <a:ext cx="771480" cy="71064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1725840" y="2583360"/>
            <a:ext cx="2838240" cy="3225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IMPORTO PROGETTI ≥ 100ml.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1725840" y="3617280"/>
            <a:ext cx="2838240" cy="3981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PROGETTI «CREDIBILI» E CERTIFICABILI A SEGUITO DI AUDIT SPECIALISTICI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1724400" y="4639320"/>
            <a:ext cx="2858760" cy="333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RICHIEDENTI STRUTTURATI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19" name="CustomShape 7"/>
          <p:cNvSpPr/>
          <p:nvPr/>
        </p:nvSpPr>
        <p:spPr>
          <a:xfrm>
            <a:off x="2876760" y="306288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8"/>
          <p:cNvSpPr/>
          <p:nvPr/>
        </p:nvSpPr>
        <p:spPr>
          <a:xfrm>
            <a:off x="2897280" y="409932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9"/>
          <p:cNvSpPr/>
          <p:nvPr/>
        </p:nvSpPr>
        <p:spPr>
          <a:xfrm>
            <a:off x="1744920" y="5628600"/>
            <a:ext cx="2838240" cy="66708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RATING A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22" name="CustomShape 10"/>
          <p:cNvSpPr/>
          <p:nvPr/>
        </p:nvSpPr>
        <p:spPr>
          <a:xfrm>
            <a:off x="2897280" y="5055840"/>
            <a:ext cx="513000" cy="54936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23" name="CustomShape 11"/>
          <p:cNvSpPr/>
          <p:nvPr/>
        </p:nvSpPr>
        <p:spPr>
          <a:xfrm>
            <a:off x="7090560" y="5664960"/>
            <a:ext cx="2838240" cy="59364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>
                <a:solidFill>
                  <a:srgbClr val="FFFFFF"/>
                </a:solidFill>
                <a:latin typeface="Calibri"/>
                <a:ea typeface="DejaVu Sans"/>
              </a:rPr>
              <a:t>RATING A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24" name="CustomShape 12"/>
          <p:cNvSpPr/>
          <p:nvPr/>
        </p:nvSpPr>
        <p:spPr>
          <a:xfrm>
            <a:off x="7072560" y="2583360"/>
            <a:ext cx="2838240" cy="3225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IMPORTO PROGETTO ≥ 100ml.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25" name="CustomShape 13"/>
          <p:cNvSpPr/>
          <p:nvPr/>
        </p:nvSpPr>
        <p:spPr>
          <a:xfrm>
            <a:off x="7090560" y="3611520"/>
            <a:ext cx="2838240" cy="3981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PROGETTO «CREDIBILE» E CERTIFICABILE A SEGUITO DI AUDIT SPECIALISTICO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26" name="CustomShape 14"/>
          <p:cNvSpPr/>
          <p:nvPr/>
        </p:nvSpPr>
        <p:spPr>
          <a:xfrm>
            <a:off x="7070040" y="4668120"/>
            <a:ext cx="2858760" cy="333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RICHIEDENTE STRUTTURATO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27" name="CustomShape 15"/>
          <p:cNvSpPr/>
          <p:nvPr/>
        </p:nvSpPr>
        <p:spPr>
          <a:xfrm>
            <a:off x="8160840" y="303480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6"/>
          <p:cNvSpPr/>
          <p:nvPr/>
        </p:nvSpPr>
        <p:spPr>
          <a:xfrm>
            <a:off x="8242920" y="4040280"/>
            <a:ext cx="513000" cy="456840"/>
          </a:xfrm>
          <a:prstGeom prst="mathPlus">
            <a:avLst>
              <a:gd name="adj1" fmla="val 2352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7"/>
          <p:cNvSpPr/>
          <p:nvPr/>
        </p:nvSpPr>
        <p:spPr>
          <a:xfrm>
            <a:off x="7661880" y="1998360"/>
            <a:ext cx="163404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8"/>
          <p:cNvSpPr/>
          <p:nvPr/>
        </p:nvSpPr>
        <p:spPr>
          <a:xfrm>
            <a:off x="8187480" y="5055840"/>
            <a:ext cx="568080" cy="54936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31" name="CustomShape 19"/>
          <p:cNvSpPr/>
          <p:nvPr/>
        </p:nvSpPr>
        <p:spPr>
          <a:xfrm>
            <a:off x="2327760" y="1998360"/>
            <a:ext cx="163404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403287" y="384120"/>
            <a:ext cx="9207374" cy="59256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ES. IL </a:t>
            </a:r>
            <a:r>
              <a:rPr lang="it-IT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FLUSSO </a:t>
            </a:r>
            <a:r>
              <a:rPr lang="it-IT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OPERATIVO E CRONOPROGRAMMA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 rot="16200000">
            <a:off x="2605680" y="2491920"/>
            <a:ext cx="3240720" cy="15706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INVESTMENT GRADE </a:t>
            </a:r>
            <a:r>
              <a:rPr lang="it-IT" sz="1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(</a:t>
            </a:r>
            <a:r>
              <a:rPr lang="it-IT" sz="12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Processo di attribuzione Rating</a:t>
            </a:r>
            <a:r>
              <a:rPr lang="it-IT" sz="1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 rot="16200000">
            <a:off x="7794000" y="1362240"/>
            <a:ext cx="3241080" cy="38296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EROGAZIONE FONDI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 rot="16200000">
            <a:off x="3794400" y="2859120"/>
            <a:ext cx="3241080" cy="8362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LISTING 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(</a:t>
            </a:r>
            <a:r>
              <a:rPr lang="it-IT" sz="12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Quotazione su un mercato </a:t>
            </a:r>
            <a:r>
              <a:rPr lang="it-IT" sz="1200" b="1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borsistito</a:t>
            </a:r>
            <a:r>
              <a:rPr lang="it-IT" sz="12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)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 rot="16200000">
            <a:off x="5042160" y="2441520"/>
            <a:ext cx="3241080" cy="16729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ACQUISIZIONE PRESTITO OBBLIGAZIONARIO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 rot="16200000">
            <a:off x="1005480" y="2470680"/>
            <a:ext cx="3241080" cy="16156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it-IT" sz="1800" b="1" strike="noStrike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b="1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AUDIT</a:t>
            </a:r>
            <a:r>
              <a:rPr lang="it-IT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PROGETTO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 rot="16200000">
            <a:off x="-196200" y="2880000"/>
            <a:ext cx="3241080" cy="794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COSTITUZIONE FONDO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(Hedge Capital Reserve Ltd)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600" b="0" strike="noStrike" spc="-1"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7506360" y="4899240"/>
            <a:ext cx="3823200" cy="45648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9"/>
          <p:cNvSpPr/>
          <p:nvPr/>
        </p:nvSpPr>
        <p:spPr>
          <a:xfrm>
            <a:off x="1030320" y="4899240"/>
            <a:ext cx="793800" cy="45648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0"/>
          <p:cNvSpPr/>
          <p:nvPr/>
        </p:nvSpPr>
        <p:spPr>
          <a:xfrm>
            <a:off x="1824840" y="4899240"/>
            <a:ext cx="801000" cy="45648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1"/>
          <p:cNvSpPr/>
          <p:nvPr/>
        </p:nvSpPr>
        <p:spPr>
          <a:xfrm>
            <a:off x="2613600" y="4899240"/>
            <a:ext cx="820440" cy="45648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2"/>
          <p:cNvSpPr/>
          <p:nvPr/>
        </p:nvSpPr>
        <p:spPr>
          <a:xfrm>
            <a:off x="3434760" y="4899240"/>
            <a:ext cx="806760" cy="45648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3"/>
          <p:cNvSpPr/>
          <p:nvPr/>
        </p:nvSpPr>
        <p:spPr>
          <a:xfrm>
            <a:off x="4242240" y="4899600"/>
            <a:ext cx="769320" cy="45648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14"/>
          <p:cNvSpPr/>
          <p:nvPr/>
        </p:nvSpPr>
        <p:spPr>
          <a:xfrm>
            <a:off x="4996800" y="4899240"/>
            <a:ext cx="836280" cy="45648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5"/>
          <p:cNvSpPr/>
          <p:nvPr/>
        </p:nvSpPr>
        <p:spPr>
          <a:xfrm>
            <a:off x="1025640" y="4961880"/>
            <a:ext cx="613799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LUGLIO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47" name="CustomShape 16"/>
          <p:cNvSpPr/>
          <p:nvPr/>
        </p:nvSpPr>
        <p:spPr>
          <a:xfrm>
            <a:off x="1798920" y="4961880"/>
            <a:ext cx="685935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AGOSTO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48" name="CustomShape 17"/>
          <p:cNvSpPr/>
          <p:nvPr/>
        </p:nvSpPr>
        <p:spPr>
          <a:xfrm>
            <a:off x="2681280" y="4961880"/>
            <a:ext cx="685935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AGOSTO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49" name="CustomShape 18"/>
          <p:cNvSpPr/>
          <p:nvPr/>
        </p:nvSpPr>
        <p:spPr>
          <a:xfrm>
            <a:off x="3430598" y="4978564"/>
            <a:ext cx="87791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SETTEMBRE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50" name="CustomShape 19"/>
          <p:cNvSpPr/>
          <p:nvPr/>
        </p:nvSpPr>
        <p:spPr>
          <a:xfrm>
            <a:off x="5000957" y="4978564"/>
            <a:ext cx="873229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NOVEMBRE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51" name="CustomShape 20"/>
          <p:cNvSpPr/>
          <p:nvPr/>
        </p:nvSpPr>
        <p:spPr>
          <a:xfrm>
            <a:off x="4269600" y="4961880"/>
            <a:ext cx="741911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OTTOBRE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52" name="CustomShape 21"/>
          <p:cNvSpPr/>
          <p:nvPr/>
        </p:nvSpPr>
        <p:spPr>
          <a:xfrm>
            <a:off x="7588080" y="4965840"/>
            <a:ext cx="364320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GENNAIO</a:t>
            </a:r>
            <a:r>
              <a:rPr lang="it-IT" sz="11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 2023                                              GENNAIO 2023      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53" name="CustomShape 22"/>
          <p:cNvSpPr/>
          <p:nvPr/>
        </p:nvSpPr>
        <p:spPr>
          <a:xfrm>
            <a:off x="8884800" y="4991760"/>
            <a:ext cx="1049040" cy="2469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3"/>
          <p:cNvSpPr/>
          <p:nvPr/>
        </p:nvSpPr>
        <p:spPr>
          <a:xfrm>
            <a:off x="5826240" y="4897800"/>
            <a:ext cx="836280" cy="45648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24"/>
          <p:cNvSpPr/>
          <p:nvPr/>
        </p:nvSpPr>
        <p:spPr>
          <a:xfrm>
            <a:off x="5917320" y="4984560"/>
            <a:ext cx="801095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DICEMBRE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56" name="CustomShape 25"/>
          <p:cNvSpPr/>
          <p:nvPr/>
        </p:nvSpPr>
        <p:spPr>
          <a:xfrm>
            <a:off x="6669360" y="4897800"/>
            <a:ext cx="836280" cy="45648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6"/>
          <p:cNvSpPr/>
          <p:nvPr/>
        </p:nvSpPr>
        <p:spPr>
          <a:xfrm>
            <a:off x="6732720" y="4961880"/>
            <a:ext cx="801095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1" spc="-1" dirty="0" smtClean="0">
                <a:solidFill>
                  <a:srgbClr val="FFFFFF"/>
                </a:solidFill>
                <a:latin typeface="Calibri"/>
              </a:rPr>
              <a:t>DICEMBRE</a:t>
            </a:r>
            <a:endParaRPr lang="it-IT" sz="11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840480" y="315360"/>
            <a:ext cx="4820760" cy="783678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83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GLI ATTORI DEL PROGRAMMA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722880" y="1493280"/>
            <a:ext cx="3241080" cy="2413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COUNTY NATWEST GUARANTEE COMPANY ltd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La Società che opera in Joint esclusiva con Hedge Capital Reserve Ltd per la finalizzazione del programma e che svolgerà l’attività di «cabina di regia»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8492760" y="1493280"/>
            <a:ext cx="3241080" cy="2417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SOCI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Tutte le società che avranno aderito al fondo e che potranno controllarne l’attività in progress attraverso una sezione dell’area riservata del sito www.[dominio].com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722880" y="4041720"/>
            <a:ext cx="3241080" cy="2413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ADVISOR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L’organismo </a:t>
            </a:r>
            <a:r>
              <a:rPr lang="it-IT" sz="20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autorizzato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presso banca centrale </a:t>
            </a:r>
            <a:r>
              <a:rPr lang="it-IT" sz="20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di paese europeo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al quale sarà devoluta tutta l’attività operativa del programma finanziario autoliquidante 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4348440" y="1493280"/>
            <a:ext cx="3760200" cy="2413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HEDGE </a:t>
            </a:r>
            <a:r>
              <a:rPr lang="it-IT" sz="20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FUND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Il FONDO </a:t>
            </a:r>
            <a:r>
              <a:rPr lang="it-IT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ovvero la </a:t>
            </a:r>
            <a:r>
              <a:rPr lang="it-IT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struttura societaria che fungerà da veicolo del prestito e portatrice del Progetto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8492760" y="4041720"/>
            <a:ext cx="3241080" cy="24177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PARTNERS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professionisti che collaborano al programma in stretta aderenza con CNGC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4348440" y="4041720"/>
            <a:ext cx="3760200" cy="2413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IL MERCATO OBBLIGAZIONARIO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Gli investitori «corporate»  dai quali ottenere il prestito obbligazionario da restituire in </a:t>
            </a:r>
            <a:r>
              <a:rPr lang="it-IT" sz="20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5 </a:t>
            </a:r>
            <a:r>
              <a:rPr lang="it-IT" sz="2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anni a fronte d’interessi anticipati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368800" y="2375999"/>
            <a:ext cx="7680240" cy="270698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5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SPESE </a:t>
            </a:r>
            <a:r>
              <a:rPr lang="it-IT" sz="25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DI </a:t>
            </a:r>
            <a:r>
              <a:rPr lang="it-IT" sz="25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GESTIONE </a:t>
            </a:r>
            <a:r>
              <a:rPr lang="it-IT" sz="25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IN CAPO AI RICHIEDENTI E PARAMETRATE</a:t>
            </a:r>
            <a:r>
              <a:rPr lang="it-IT" sz="2500" spc="-1" dirty="0">
                <a:latin typeface="Arial"/>
              </a:rPr>
              <a:t> </a:t>
            </a:r>
            <a:r>
              <a:rPr lang="it-IT" sz="25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IN </a:t>
            </a:r>
            <a:r>
              <a:rPr lang="it-IT" sz="25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BASE ALLA TIPOLOGIA DEL </a:t>
            </a:r>
            <a:r>
              <a:rPr lang="it-IT" sz="25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PROGETTO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500" b="1" spc="-1" dirty="0" smtClean="0">
                <a:solidFill>
                  <a:srgbClr val="FF0000"/>
                </a:solidFill>
                <a:latin typeface="Calibri"/>
              </a:rPr>
              <a:t>Indicativamente dal 1% </a:t>
            </a:r>
            <a:r>
              <a:rPr lang="it-IT" sz="2500" b="1" spc="-1" dirty="0" smtClean="0">
                <a:solidFill>
                  <a:srgbClr val="FFFFFF"/>
                </a:solidFill>
                <a:latin typeface="Calibri"/>
              </a:rPr>
              <a:t>della somma ceduta o del progetto cartolarizzato (escluso costi CDS</a:t>
            </a:r>
            <a:r>
              <a:rPr lang="it-IT" sz="2500" b="1" spc="-1" dirty="0" smtClean="0">
                <a:solidFill>
                  <a:srgbClr val="FFFFFF"/>
                </a:solidFill>
                <a:latin typeface="Calibri"/>
              </a:rPr>
              <a:t>) con una soglia minima da stanziare pari ad € 300.000,00 , oltre le imposte di Legge. </a:t>
            </a:r>
            <a:r>
              <a:rPr lang="it-IT" sz="2500" b="1" spc="-1" dirty="0" smtClean="0">
                <a:solidFill>
                  <a:srgbClr val="FFFFFF"/>
                </a:solidFill>
                <a:latin typeface="Calibri"/>
              </a:rPr>
              <a:t>La Società Advisor in base al livello di complessità dell’operazione si riserva il diritto di modificare tali importi a sua discrezione ovvero non accettare gli incarichi a suo giudizio non procedibili. Il Budget di spesa necessario all’avvio e realizzazione del progetto dovrà essere adeguatamente dimostrato dal richiedente nella fase </a:t>
            </a:r>
            <a:r>
              <a:rPr lang="it-IT" sz="2500" b="1" spc="-1" dirty="0" err="1" smtClean="0">
                <a:solidFill>
                  <a:srgbClr val="FFFFFF"/>
                </a:solidFill>
                <a:latin typeface="Calibri"/>
              </a:rPr>
              <a:t>pre</a:t>
            </a:r>
            <a:r>
              <a:rPr lang="it-IT" sz="2500" b="1" spc="-1" dirty="0" smtClean="0">
                <a:solidFill>
                  <a:srgbClr val="FFFFFF"/>
                </a:solidFill>
                <a:latin typeface="Calibri"/>
              </a:rPr>
              <a:t>-istruttoria. Corredando la propria richiesta di una attestazione su carta intestata nella quale venga precisato che si è al corrente del presente modus operandi di spesa e che nell’eventualità si pervenisse al conferimento dell’incarico il Cliente sia disponibile , ora per allora, a versare contestualmente alla sottoscrizione le somme pattuite e necessarie all’espletamento del Mandato.  </a:t>
            </a:r>
            <a:endParaRPr lang="it-IT" sz="2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2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820600" y="315000"/>
            <a:ext cx="6774120" cy="91944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SELF LIQUIDATING HEDGE FUND: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NULLA E’ LASCIATO AL CASO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382400" y="1459800"/>
            <a:ext cx="3943440" cy="1038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CREDIT DEFAULT SWAP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5604120" y="1459800"/>
            <a:ext cx="6089400" cy="1038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1382400" y="2667960"/>
            <a:ext cx="3943440" cy="1038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RECUPERO SPESE </a:t>
            </a: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 GARANZIA </a:t>
            </a:r>
            <a:r>
              <a:rPr lang="it-IT" spc="-1" dirty="0" smtClean="0">
                <a:solidFill>
                  <a:srgbClr val="FFFFFF"/>
                </a:solidFill>
                <a:latin typeface="Calibri"/>
                <a:ea typeface="DejaVu Sans"/>
              </a:rPr>
              <a:t>FIDEIUSSORIA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1382400" y="3866040"/>
            <a:ext cx="3943440" cy="1038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CABINA DI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REGIA E AUTOLIQUIDABILITA’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1382400" y="5122800"/>
            <a:ext cx="3943440" cy="1038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VERIFICA PREVENTIVA DI FATTIBILITA’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7731720" y="1517760"/>
            <a:ext cx="3961800" cy="93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lang="it-IT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EVENTUALE GARANZIA </a:t>
            </a:r>
            <a:r>
              <a:rPr lang="it-IT" sz="1100" spc="-1" dirty="0" smtClean="0">
                <a:solidFill>
                  <a:srgbClr val="000000"/>
                </a:solidFill>
                <a:latin typeface="Calibri"/>
                <a:ea typeface="DejaVu Sans"/>
              </a:rPr>
              <a:t>DA ACQUISIRE A PROGETTO AVVIATO</a:t>
            </a:r>
            <a:r>
              <a:rPr lang="it-IT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CHE </a:t>
            </a:r>
            <a:r>
              <a:rPr lang="it-IT" sz="1100" spc="-1" dirty="0" smtClean="0">
                <a:solidFill>
                  <a:srgbClr val="000000"/>
                </a:solidFill>
                <a:latin typeface="Calibri"/>
                <a:ea typeface="DejaVu Sans"/>
              </a:rPr>
              <a:t>COPRE</a:t>
            </a:r>
            <a:r>
              <a:rPr lang="it-IT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/ASSICURA </a:t>
            </a:r>
            <a:r>
              <a:rPr lang="it-IT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RESTITUZIONE DELL’INTERO CAPITALE FINANZIATO AI CREDITORI ED ELIMINA OGNI RISCHIO DI DEFAULT DEL FONDO (INCLUSO IL TRADING AUTOLIQUIDANTE</a:t>
            </a:r>
            <a:r>
              <a:rPr lang="it-IT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). QUESTA SPESA E’ A PARTE RISPETTO AI COSTI DI AVVIO.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5604120" y="2667960"/>
            <a:ext cx="6089400" cy="1038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5604120" y="3866040"/>
            <a:ext cx="6089400" cy="1038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5604120" y="5160600"/>
            <a:ext cx="6089400" cy="11660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7731720" y="2680560"/>
            <a:ext cx="396180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 QUOTE </a:t>
            </a:r>
            <a:r>
              <a:rPr lang="it-IT" sz="1200" spc="-1" dirty="0" smtClean="0">
                <a:solidFill>
                  <a:srgbClr val="000000"/>
                </a:solidFill>
                <a:latin typeface="Calibri"/>
                <a:ea typeface="DejaVu Sans"/>
              </a:rPr>
              <a:t>VERSATE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SARANNO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RECUPERATE, NETTO ONORARI,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INTEGRALMENTE QUALORA NON SIA STATO POSSIBILE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CERTIFICARE E FINANZIARE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 PROGETTI. IL FONDO ACQUISISCE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POLIZZA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GARANZIA DELL’INTERO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PLAFOND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 </a:t>
            </a:r>
            <a:r>
              <a:rPr lang="it-IT" sz="1200" spc="-1" dirty="0" smtClean="0">
                <a:solidFill>
                  <a:srgbClr val="000000"/>
                </a:solidFill>
                <a:latin typeface="Calibri"/>
                <a:ea typeface="DejaVu Sans"/>
              </a:rPr>
              <a:t>SPESE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SOSTENUTE DAL RICHIEDENTE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78" name="CustomShape 12"/>
          <p:cNvSpPr/>
          <p:nvPr/>
        </p:nvSpPr>
        <p:spPr>
          <a:xfrm>
            <a:off x="7779960" y="3916440"/>
            <a:ext cx="391356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 FINANZIAMENTI A FONDO PERDUTO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(autoliquidanti) SARANNO </a:t>
            </a:r>
            <a:r>
              <a:rPr lang="it-IT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EROGATI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ADERENZA ALLE PREVISIONI DI SPESA E NEI TEMPI INDICATE NEI SINGOLI BUSSINES PLAN. UN’APPOSITA STRUTTURA (CABINA DI REGIA)  EFFETTUERA’ IL CONTROLLO DELLO SVILUPPO DEI PROGETTI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79" name="CustomShape 13"/>
          <p:cNvSpPr/>
          <p:nvPr/>
        </p:nvSpPr>
        <p:spPr>
          <a:xfrm>
            <a:off x="7731720" y="5127120"/>
            <a:ext cx="3961800" cy="10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  CANDIDATI DOVRANNO INOLTRARE ALL’INDIRIZZO ASSETMANAGEMENT1EU@GMAIL.COM DEBITAMENTE COMPILATA LA «SCHEDA INFORMATIVA PROGETTO» SCARICABILE  – PER L’ESAME PREVENTIVO DI FATTIBILITA’ DEL PROGETTO PROPOSTO </a:t>
            </a:r>
            <a:endParaRPr lang="it-IT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Settori Finanziabili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TUTTI, con predilezione verso quelli energetici, Green, AI , IT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659" y="1418400"/>
            <a:ext cx="312142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59043</TotalTime>
  <Words>1005</Words>
  <Application>Microsoft Office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Calibri</vt:lpstr>
      <vt:lpstr>Cambria</vt:lpstr>
      <vt:lpstr>Centaur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Settori Finanziabili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admin</dc:creator>
  <dc:description/>
  <cp:lastModifiedBy>Utente</cp:lastModifiedBy>
  <cp:revision>79</cp:revision>
  <cp:lastPrinted>2024-02-09T10:28:14Z</cp:lastPrinted>
  <dcterms:created xsi:type="dcterms:W3CDTF">2022-02-24T18:35:23Z</dcterms:created>
  <dcterms:modified xsi:type="dcterms:W3CDTF">2024-02-15T10:32:04Z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